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86" r:id="rId3"/>
    <p:sldId id="257" r:id="rId4"/>
    <p:sldId id="279" r:id="rId5"/>
    <p:sldId id="260" r:id="rId6"/>
    <p:sldId id="261" r:id="rId7"/>
    <p:sldId id="263" r:id="rId8"/>
    <p:sldId id="264" r:id="rId9"/>
    <p:sldId id="285" r:id="rId10"/>
    <p:sldId id="281" r:id="rId11"/>
    <p:sldId id="262" r:id="rId12"/>
    <p:sldId id="265" r:id="rId13"/>
    <p:sldId id="266" r:id="rId14"/>
    <p:sldId id="284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82" r:id="rId23"/>
    <p:sldId id="283" r:id="rId24"/>
    <p:sldId id="278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3849" autoAdjust="0"/>
  </p:normalViewPr>
  <p:slideViewPr>
    <p:cSldViewPr snapToGrid="0">
      <p:cViewPr varScale="1">
        <p:scale>
          <a:sx n="84" d="100"/>
          <a:sy n="84" d="100"/>
        </p:scale>
        <p:origin x="9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403014-1832-4A06-993C-806A384E9979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2A2C-D2B7-49DC-B84B-1180A13D44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337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00FBC2-9203-4587-BEF4-C3E672DE705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1759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3131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467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9779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02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79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12708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8159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363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1281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10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4399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1946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5705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196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793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073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6850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981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5260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192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172A2C-D2B7-49DC-B84B-1180A13D442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710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2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365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005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451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193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506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749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0098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496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965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346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>
            <a:lvl1pPr marL="0" indent="0">
              <a:buNone/>
              <a:defRPr sz="3200">
                <a:latin typeface="Bookman Old Style" panose="02050604050505020204" pitchFamily="18" charset="0"/>
              </a:defRPr>
            </a:lvl1pPr>
            <a:lvl2pPr marL="457200" indent="0">
              <a:buNone/>
              <a:defRPr sz="2800">
                <a:latin typeface="Bookman Old Style" panose="02050604050505020204" pitchFamily="18" charset="0"/>
              </a:defRPr>
            </a:lvl2pPr>
            <a:lvl3pPr marL="914400" indent="0">
              <a:buNone/>
              <a:defRPr sz="2400">
                <a:latin typeface="Bookman Old Style" panose="02050604050505020204" pitchFamily="18" charset="0"/>
              </a:defRPr>
            </a:lvl3pPr>
            <a:lvl4pPr marL="1371600" indent="0">
              <a:buNone/>
              <a:defRPr>
                <a:latin typeface="Bookman Old Style" panose="02050604050505020204" pitchFamily="18" charset="0"/>
              </a:defRPr>
            </a:lvl4pPr>
            <a:lvl5pPr marL="1828800" indent="0">
              <a:buNone/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9936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5886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237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68363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6633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64267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2614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6248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68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286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Bookman Old Style" panose="02050604050505020204" pitchFamily="18" charset="0"/>
              </a:defRPr>
            </a:lvl1pPr>
            <a:lvl2pPr>
              <a:defRPr>
                <a:latin typeface="Bookman Old Style" panose="02050604050505020204" pitchFamily="18" charset="0"/>
              </a:defRPr>
            </a:lvl2pPr>
            <a:lvl3pPr>
              <a:defRPr>
                <a:latin typeface="Bookman Old Style" panose="02050604050505020204" pitchFamily="18" charset="0"/>
              </a:defRPr>
            </a:lvl3pPr>
            <a:lvl4pPr>
              <a:defRPr>
                <a:latin typeface="Bookman Old Style" panose="02050604050505020204" pitchFamily="18" charset="0"/>
              </a:defRPr>
            </a:lvl4pPr>
            <a:lvl5pPr>
              <a:defRPr>
                <a:latin typeface="Bookman Old Style" panose="02050604050505020204" pitchFamily="18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812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62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28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340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118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184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0C123-4503-47DA-8971-6891D389AD7F}" type="datetimeFigureOut">
              <a:rPr lang="en-US" smtClean="0"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B00599-0B20-4867-BDE4-1CD3F2FFBA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56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/>
              <a:pPr/>
              <a:t>6/7/2018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95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jp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ReRaise.sql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ReThrow.sq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AllResultSets.cs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esquel@sommarskog.se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ommarskog.se/error_handling/Part1.html" TargetMode="External"/><Relationship Id="rId4" Type="http://schemas.openxmlformats.org/officeDocument/2006/relationships/hyperlink" Target="http://www.sommarskog.se/presen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PlainTest.sq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TryCatch.sq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DBB2E91E-050D-4659-9E4E-1D48052AD6D5}"/>
              </a:ext>
            </a:extLst>
          </p:cNvPr>
          <p:cNvSpPr txBox="1">
            <a:spLocks/>
          </p:cNvSpPr>
          <p:nvPr/>
        </p:nvSpPr>
        <p:spPr>
          <a:xfrm>
            <a:off x="2" y="1096640"/>
            <a:ext cx="10223500" cy="122796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SQL Saturday</a:t>
            </a: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 Cork 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600" b="0" i="0" u="none" strike="noStrike" kern="1200" cap="none" spc="0" normalizeH="0" baseline="0" noProof="0" dirty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Welcome to Cork</a:t>
            </a:r>
            <a:endParaRPr kumimoji="0" lang="en-GB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j-lt"/>
              <a:cs typeface="+mj-lt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D55ABCE5-9A68-41F9-ABF7-1EC67BA231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2344" y="5364815"/>
            <a:ext cx="1534239" cy="41323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CC0996C-151E-4DEA-9FEF-47CC3EEE4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4906" y="6160431"/>
            <a:ext cx="2591327" cy="57440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C28A11-A8EF-4332-90AC-65E0F59280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0935" y="5185519"/>
            <a:ext cx="2325550" cy="77518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57EEA0-28D4-4048-B2A5-8A2513D6B3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6642" y="6266891"/>
            <a:ext cx="1047750" cy="39052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FCAF7B9-1632-4D2B-A74C-EDCC93E7A8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008" y="181160"/>
            <a:ext cx="3385069" cy="70587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BC857D7-07EF-4328-BBE4-363DD05053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51024" y="77716"/>
            <a:ext cx="1959776" cy="1104007"/>
          </a:xfrm>
          <a:prstGeom prst="rect">
            <a:avLst/>
          </a:prstGeom>
        </p:spPr>
      </p:pic>
      <p:pic>
        <p:nvPicPr>
          <p:cNvPr id="2" name="Picture 2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E0D62B22-35C1-40D5-827C-50B51D32F3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4846" y="5398430"/>
            <a:ext cx="2818314" cy="489433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DB54B7B3-84B9-4170-BD03-BC614B6CA61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846" y="6059577"/>
            <a:ext cx="2797721" cy="670408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AEEF6BAD-956F-47FF-826C-AF19500874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52344" y="5992343"/>
            <a:ext cx="1389418" cy="739153"/>
          </a:xfrm>
          <a:prstGeom prst="rect">
            <a:avLst/>
          </a:prstGeom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-71182" y="3074671"/>
            <a:ext cx="10223501" cy="193913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90C226"/>
                </a:solidFill>
                <a:effectLst/>
                <a:uLnTx/>
                <a:uFillTx/>
                <a:latin typeface="Trebuchet MS" panose="020B0603020202020204"/>
                <a:ea typeface="+mj-ea"/>
                <a:cs typeface="+mj-cs"/>
              </a:rPr>
              <a:t>Erland Sommarskog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v-SE" b="1">
                <a:solidFill>
                  <a:srgbClr val="90C226"/>
                </a:solidFill>
                <a:latin typeface="Trebuchet MS" panose="020B0603020202020204"/>
              </a:rPr>
              <a:t>When Things go Wrong – </a:t>
            </a:r>
            <a:br>
              <a:rPr lang="sv-SE" b="1">
                <a:solidFill>
                  <a:srgbClr val="90C226"/>
                </a:solidFill>
                <a:latin typeface="Trebuchet MS" panose="020B0603020202020204"/>
              </a:rPr>
            </a:br>
            <a:r>
              <a:rPr lang="sv-SE" b="1">
                <a:solidFill>
                  <a:srgbClr val="90C226"/>
                </a:solidFill>
                <a:latin typeface="Trebuchet MS" panose="020B0603020202020204"/>
              </a:rPr>
              <a:t>Error Handling in SQL Server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90C226"/>
              </a:solidFill>
              <a:effectLst/>
              <a:uLnTx/>
              <a:uFillTx/>
              <a:latin typeface="Trebuchet MS" panose="020B060302020202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96803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Not All Errors Are Catchable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 sz="3500"/>
              <a:t>Internal errors that close the connection.</a:t>
            </a:r>
          </a:p>
          <a:p>
            <a:endParaRPr lang="sv-SE" sz="3500"/>
          </a:p>
          <a:p>
            <a:pPr>
              <a:lnSpc>
                <a:spcPct val="110000"/>
              </a:lnSpc>
            </a:pPr>
            <a:r>
              <a:rPr lang="sv-SE" sz="3500"/>
              <a:t>Compilation errors in the scope they occur – can be caught in outer scope.</a:t>
            </a:r>
          </a:p>
          <a:p>
            <a:endParaRPr lang="sv-SE" sz="3500"/>
          </a:p>
          <a:p>
            <a:pPr>
              <a:lnSpc>
                <a:spcPct val="110000"/>
              </a:lnSpc>
            </a:pPr>
            <a:r>
              <a:rPr lang="sv-SE" sz="3500"/>
              <a:t>Various odd errors cannot be caught, more common with linked servers or CLR.</a:t>
            </a:r>
          </a:p>
          <a:p>
            <a:endParaRPr lang="sv-SE" sz="3500"/>
          </a:p>
          <a:p>
            <a:r>
              <a:rPr lang="sv-SE" sz="3500"/>
              <a:t>Attention signals.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1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CATCH Block Recipe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Important principle: Since this is code that is in </a:t>
            </a:r>
            <a:r>
              <a:rPr lang="sv-SE" b="1"/>
              <a:t>every</a:t>
            </a:r>
            <a:r>
              <a:rPr lang="sv-SE"/>
              <a:t> procedure it should be short and non-intrusive. Two lines, that’s all:</a:t>
            </a:r>
          </a:p>
          <a:p>
            <a:endParaRPr lang="sv-SE"/>
          </a:p>
          <a:p>
            <a:pPr marL="514350" indent="-514350">
              <a:buFont typeface="+mj-lt"/>
              <a:buAutoNum type="arabicPeriod"/>
            </a:pPr>
            <a:r>
              <a:rPr lang="sv-SE"/>
              <a:t>Roll back any open transaction.</a:t>
            </a:r>
            <a:endParaRPr lang="en-US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sv-SE"/>
              <a:t>Re-raise the error.</a:t>
            </a:r>
          </a:p>
          <a:p>
            <a:endParaRPr lang="sv-SE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07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>
                <a:latin typeface="+mj-lt"/>
              </a:rPr>
              <a:t>R</a:t>
            </a:r>
            <a:r>
              <a:rPr lang="en-US">
                <a:latin typeface="+mj-lt"/>
              </a:rPr>
              <a:t>oll Back Open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35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35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500">
                <a:solidFill>
                  <a:srgbClr val="FF00FF"/>
                </a:solidFill>
                <a:latin typeface="Consolas" panose="020B0609020204030204" pitchFamily="49" charset="0"/>
              </a:rPr>
              <a:t>@@trancount</a:t>
            </a:r>
            <a:r>
              <a:rPr lang="en-US" sz="35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50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US" sz="3500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US" sz="3500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US" sz="35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350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</a:p>
          <a:p>
            <a:r>
              <a:rPr lang="sv-SE" sz="3500"/>
              <a:t>Always have this line.</a:t>
            </a:r>
          </a:p>
          <a:p>
            <a:pPr>
              <a:spcBef>
                <a:spcPts val="500"/>
              </a:spcBef>
            </a:pPr>
            <a:endParaRPr lang="sv-SE" sz="1900"/>
          </a:p>
          <a:p>
            <a:pPr>
              <a:lnSpc>
                <a:spcPct val="110000"/>
              </a:lnSpc>
            </a:pPr>
            <a:r>
              <a:rPr lang="sv-SE" sz="3500"/>
              <a:t>You may not have a BEGIN TRANSACTION today – but that could change tomorrow or two years later.</a:t>
            </a:r>
          </a:p>
          <a:p>
            <a:pPr>
              <a:spcBef>
                <a:spcPts val="500"/>
              </a:spcBef>
            </a:pPr>
            <a:endParaRPr lang="sv-SE" sz="1900"/>
          </a:p>
          <a:p>
            <a:pPr>
              <a:lnSpc>
                <a:spcPct val="110000"/>
              </a:lnSpc>
            </a:pPr>
            <a:r>
              <a:rPr lang="sv-SE" sz="3500"/>
              <a:t>You may call a procedure which begins a transaction but fails to commit/roll back.</a:t>
            </a:r>
          </a:p>
          <a:p>
            <a:pPr>
              <a:spcBef>
                <a:spcPts val="500"/>
              </a:spcBef>
            </a:pPr>
            <a:endParaRPr lang="sv-SE" sz="1900"/>
          </a:p>
          <a:p>
            <a:r>
              <a:rPr lang="sv-SE" sz="3500"/>
              <a:t>What about caller’s transaction? We’ll talk about that later.</a:t>
            </a:r>
            <a:endParaRPr lang="en-US" sz="3500"/>
          </a:p>
        </p:txBody>
      </p:sp>
    </p:spTree>
    <p:extLst>
      <p:ext uri="{BB962C8B-B14F-4D97-AF65-F5344CB8AC3E}">
        <p14:creationId xmlns:p14="http://schemas.microsoft.com/office/powerpoint/2010/main" val="417431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Re-raising the Error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>
                <a:hlinkClick r:id="rId3" action="ppaction://hlinkfile"/>
              </a:rPr>
              <a:t>Custom procedure</a:t>
            </a:r>
            <a:r>
              <a:rPr lang="sv-SE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Only choice on SQL 2005/2008.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Want to log error or other custom behaviour.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Avoids the semicolon trap.</a:t>
            </a:r>
          </a:p>
          <a:p>
            <a:endParaRPr lang="sv-SE"/>
          </a:p>
          <a:p>
            <a:r>
              <a:rPr lang="sv-SE">
                <a:hlinkClick r:id="rId4" action="ppaction://hlinkfile"/>
              </a:rPr>
              <a:t>;THROW</a:t>
            </a:r>
            <a:endParaRPr lang="sv-SE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Simple. :-)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All error messages are preserved as-is.</a:t>
            </a:r>
            <a:endParaRPr lang="en-US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Makes sure that execution is aborted.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sv-SE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7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Client-side Error Handling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sv-SE" sz="3500"/>
              <a:t>All calls to SQL Server must be error-checked, and in case of error the client must always submit</a:t>
            </a: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FF00FF"/>
                </a:solidFill>
                <a:latin typeface="Consolas" panose="020B0609020204030204" pitchFamily="49" charset="0"/>
              </a:rPr>
              <a:t>@@trancount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0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</a:p>
          <a:p>
            <a:r>
              <a:rPr lang="sv-SE" sz="3500"/>
              <a:t>(Or rollback through its own transaction object.)</a:t>
            </a:r>
            <a:endParaRPr lang="en-US" sz="3500"/>
          </a:p>
          <a:p>
            <a:endParaRPr lang="sv-SE" sz="1900"/>
          </a:p>
          <a:p>
            <a:pPr>
              <a:lnSpc>
                <a:spcPct val="110000"/>
              </a:lnSpc>
            </a:pPr>
            <a:r>
              <a:rPr lang="sv-SE" sz="3500"/>
              <a:t>Don’t rely on the SQL code having XACT_ABORT ON. Each component should do its job.</a:t>
            </a:r>
          </a:p>
          <a:p>
            <a:endParaRPr lang="sv-SE" sz="3500"/>
          </a:p>
          <a:p>
            <a:r>
              <a:rPr lang="sv-SE" sz="3500"/>
              <a:t>Make sure you get all result sets!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13620" y="5600701"/>
            <a:ext cx="144018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>
                <a:hlinkClick r:id="rId3" action="ppaction://hlinkfile"/>
              </a:rPr>
              <a:t>AllResultSets.cs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1488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”Nested” Transactions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v-SE"/>
              <a:t>BEGIN TRANSACTION</a:t>
            </a:r>
          </a:p>
          <a:p>
            <a:r>
              <a:rPr lang="sv-SE"/>
              <a:t>	</a:t>
            </a:r>
          </a:p>
          <a:p>
            <a:r>
              <a:rPr lang="sv-SE"/>
              <a:t>  	BEGIN TRANSACTION    </a:t>
            </a:r>
          </a:p>
          <a:p>
            <a:endParaRPr lang="sv-SE"/>
          </a:p>
          <a:p>
            <a:r>
              <a:rPr lang="sv-SE"/>
              <a:t>	COMMIT TRANSACTION</a:t>
            </a:r>
          </a:p>
          <a:p>
            <a:endParaRPr lang="sv-SE" sz="3500"/>
          </a:p>
          <a:p>
            <a:r>
              <a:rPr lang="sv-SE"/>
              <a:t>COMMIT TRANSACTION</a:t>
            </a:r>
          </a:p>
          <a:p>
            <a:endParaRPr lang="sv-SE" sz="3500"/>
          </a:p>
          <a:p>
            <a:r>
              <a:rPr lang="sv-SE"/>
              <a:t>ROLLBACK TRANSACTION </a:t>
            </a:r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72266" y="1755516"/>
            <a:ext cx="448153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Transaction starts.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72264" y="2647126"/>
            <a:ext cx="44862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Increments @@trancount.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72264" y="4324014"/>
            <a:ext cx="44815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@@trancount = 0 =&gt;</a:t>
            </a:r>
          </a:p>
          <a:p>
            <a:r>
              <a:rPr lang="sv-SE" sz="2600">
                <a:solidFill>
                  <a:srgbClr val="002060"/>
                </a:solidFill>
              </a:rPr>
              <a:t>Transaction commits.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72266" y="3376406"/>
            <a:ext cx="448153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Commits nothing, decrements @@trancount.</a:t>
            </a:r>
            <a:endParaRPr lang="en-US" sz="260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72264" y="5373728"/>
            <a:ext cx="44815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600">
                <a:solidFill>
                  <a:srgbClr val="002060"/>
                </a:solidFill>
              </a:rPr>
              <a:t>Rolls back it all.	</a:t>
            </a:r>
            <a:endParaRPr lang="en-US" sz="260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50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Nested Procedures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v-SE"/>
              <a:t>What if outer procedure starts a transaction...</a:t>
            </a:r>
          </a:p>
          <a:p>
            <a:r>
              <a:rPr lang="sv-SE"/>
              <a:t>...and calls an inner procedure that also starts a transaction?</a:t>
            </a:r>
          </a:p>
          <a:p>
            <a:r>
              <a:rPr lang="sv-SE"/>
              <a:t>Should CATCH handler of inner really roll back it all?</a:t>
            </a:r>
          </a:p>
          <a:p>
            <a:r>
              <a:rPr lang="sv-SE"/>
              <a:t>Ideally, no.</a:t>
            </a:r>
          </a:p>
          <a:p>
            <a:r>
              <a:rPr lang="sv-SE"/>
              <a:t>In practice YES, because: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There is no better way in SQL Server.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The inner procedure has failed to fulfil its contract.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81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Savepoints to the Rescue?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MyTran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-- First part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SAVE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MySave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-- Second part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spcBef>
                <a:spcPts val="20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ROLLBACK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MySave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sv-SE" sz="1900" dirty="0"/>
          </a:p>
          <a:p>
            <a:r>
              <a:rPr lang="sv-SE" sz="3500" dirty="0" err="1"/>
              <a:t>This</a:t>
            </a:r>
            <a:r>
              <a:rPr lang="sv-SE" sz="3500" dirty="0"/>
              <a:t> rolls back </a:t>
            </a:r>
            <a:r>
              <a:rPr lang="sv-SE" sz="3500" dirty="0" err="1"/>
              <a:t>only</a:t>
            </a:r>
            <a:r>
              <a:rPr lang="sv-SE" sz="3500" dirty="0"/>
              <a:t> Second Part, </a:t>
            </a:r>
            <a:r>
              <a:rPr lang="sv-SE" sz="3500" dirty="0" err="1"/>
              <a:t>but</a:t>
            </a:r>
            <a:r>
              <a:rPr lang="sv-SE" sz="3500" dirty="0"/>
              <a:t> </a:t>
            </a:r>
            <a:r>
              <a:rPr lang="sv-SE" sz="3500" dirty="0" err="1"/>
              <a:t>transaction</a:t>
            </a:r>
            <a:r>
              <a:rPr lang="sv-SE" sz="3500" dirty="0"/>
              <a:t> is </a:t>
            </a:r>
            <a:r>
              <a:rPr lang="sv-SE" sz="3500" dirty="0" err="1"/>
              <a:t>alive</a:t>
            </a:r>
            <a:r>
              <a:rPr lang="sv-SE" sz="3500" dirty="0"/>
              <a:t> and </a:t>
            </a:r>
            <a:r>
              <a:rPr lang="sv-SE" sz="3500" dirty="0" err="1"/>
              <a:t>First</a:t>
            </a:r>
            <a:r>
              <a:rPr lang="sv-SE" sz="3500" dirty="0"/>
              <a:t> Part </a:t>
            </a:r>
            <a:r>
              <a:rPr lang="sv-SE" sz="3500" dirty="0" err="1"/>
              <a:t>can</a:t>
            </a:r>
            <a:r>
              <a:rPr lang="sv-SE" sz="3500" dirty="0"/>
              <a:t> still be </a:t>
            </a:r>
            <a:r>
              <a:rPr lang="sv-SE" sz="3500" dirty="0" err="1"/>
              <a:t>committed</a:t>
            </a:r>
            <a:r>
              <a:rPr lang="sv-SE" sz="3500" dirty="0"/>
              <a:t>.</a:t>
            </a:r>
          </a:p>
          <a:p>
            <a:endParaRPr lang="sv-SE" dirty="0"/>
          </a:p>
          <a:p>
            <a:r>
              <a:rPr lang="sv-SE" sz="3500" dirty="0" err="1"/>
              <a:t>Useful</a:t>
            </a:r>
            <a:r>
              <a:rPr lang="sv-SE" sz="3500" dirty="0"/>
              <a:t>?</a:t>
            </a:r>
            <a:endParaRPr lang="en-US" sz="3500" dirty="0"/>
          </a:p>
        </p:txBody>
      </p:sp>
      <p:sp>
        <p:nvSpPr>
          <p:cNvPr id="5" name="TextBox 4"/>
          <p:cNvSpPr txBox="1"/>
          <p:nvPr/>
        </p:nvSpPr>
        <p:spPr>
          <a:xfrm>
            <a:off x="4406201" y="2600857"/>
            <a:ext cx="1340285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Consolas" panose="020B0609020204030204" pitchFamily="49" charset="0"/>
              </a:rPr>
              <a:t>Throw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54099" y="3353864"/>
            <a:ext cx="1340285" cy="5539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3000" dirty="0">
                <a:latin typeface="Consolas" panose="020B0609020204030204" pitchFamily="49" charset="0"/>
              </a:rPr>
              <a:t>Throw</a:t>
            </a:r>
          </a:p>
        </p:txBody>
      </p:sp>
    </p:spTree>
    <p:extLst>
      <p:ext uri="{BB962C8B-B14F-4D97-AF65-F5344CB8AC3E}">
        <p14:creationId xmlns:p14="http://schemas.microsoft.com/office/powerpoint/2010/main" val="365639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Savepoints are Useless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Cannot roll back to savepoint when transaction is doomed.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Always doomed with XACT_ABORT 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And even with OFF, rollback is only possible for some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Not supported in distributed transactions.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Not supported with mem-optimised tables.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51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5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Natively Compiled Procedures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CREATE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PROCEDURE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hekaton_sp </a:t>
            </a: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WITH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NATIVE_COMPILATION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SCHEMABINDING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AS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BEGIN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ATOMIC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WITH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   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(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TRANSACTION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ISOLATION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LEVEL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SNAPSHOT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b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</a:b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   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LANGUAGE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=</a:t>
            </a:r>
            <a:r>
              <a:rPr lang="en-US">
                <a:solidFill>
                  <a:srgbClr val="FF0000"/>
                </a:solidFill>
                <a:latin typeface="Consolas" panose="020B0609020204030204" pitchFamily="49" charset="0"/>
              </a:rPr>
              <a:t>'us_english'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)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>
                <a:solidFill>
                  <a:srgbClr val="008000"/>
                </a:solidFill>
                <a:latin typeface="Consolas" panose="020B0609020204030204" pitchFamily="49" charset="0"/>
              </a:rPr>
              <a:t>-- SQL code here.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END</a:t>
            </a: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838200" y="3038476"/>
            <a:ext cx="2876550" cy="442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rgbClr val="0000FF"/>
                </a:solidFill>
                <a:effectLst>
                  <a:glow rad="850900">
                    <a:srgbClr val="FFFF00"/>
                  </a:glow>
                </a:effectLst>
                <a:latin typeface="Consolas" panose="020B0609020204030204" pitchFamily="49" charset="0"/>
              </a:rPr>
              <a:t>BEGIN</a:t>
            </a:r>
            <a:r>
              <a:rPr lang="en-US" sz="3200">
                <a:solidFill>
                  <a:srgbClr val="000000"/>
                </a:solidFill>
                <a:effectLst>
                  <a:glow rad="850900">
                    <a:srgbClr val="FFFF00"/>
                  </a:glow>
                </a:effectLst>
                <a:latin typeface="Consolas" panose="020B0609020204030204" pitchFamily="49" charset="0"/>
              </a:rPr>
              <a:t> </a:t>
            </a:r>
            <a:r>
              <a:rPr lang="en-US" sz="3200">
                <a:solidFill>
                  <a:srgbClr val="0000FF"/>
                </a:solidFill>
                <a:effectLst>
                  <a:glow rad="850900">
                    <a:srgbClr val="FFFF00"/>
                  </a:glow>
                </a:effectLst>
                <a:latin typeface="Consolas" panose="020B0609020204030204" pitchFamily="49" charset="0"/>
              </a:rPr>
              <a:t>ATOMIC</a:t>
            </a:r>
            <a:endParaRPr lang="en-US" sz="3200">
              <a:solidFill>
                <a:srgbClr val="0070C0"/>
              </a:solidFill>
              <a:effectLst>
                <a:glow rad="850900">
                  <a:srgbClr val="FFFF00"/>
                </a:glow>
              </a:effectLst>
              <a:latin typeface="Consolas" panose="020B06090202040302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200" y="5059680"/>
            <a:ext cx="975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3200">
                <a:solidFill>
                  <a:srgbClr val="0000FF"/>
                </a:solidFill>
                <a:effectLst>
                  <a:glow rad="850900">
                    <a:srgbClr val="FFFF00"/>
                  </a:glow>
                </a:effectLst>
                <a:latin typeface="Consolas" panose="020B0609020204030204" pitchFamily="49" charset="0"/>
              </a:rPr>
              <a:t>END</a:t>
            </a:r>
            <a:endParaRPr lang="en-US" sz="3200">
              <a:solidFill>
                <a:srgbClr val="0000FF"/>
              </a:solidFill>
              <a:effectLst>
                <a:glow rad="850900">
                  <a:srgbClr val="FFFF00"/>
                </a:glow>
              </a:effectLs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12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5275" y="404262"/>
            <a:ext cx="6169793" cy="596766"/>
          </a:xfr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anchor="ctr" anchorCtr="1">
            <a:normAutofit fontScale="90000"/>
          </a:bodyPr>
          <a:lstStyle/>
          <a:p>
            <a:r>
              <a:rPr lang="en-GB" noProof="0" err="1">
                <a:latin typeface="Bookman Old Style" panose="02050604050505020204" pitchFamily="18" charset="0"/>
              </a:rPr>
              <a:t>Erland</a:t>
            </a:r>
            <a:r>
              <a:rPr lang="en-GB" noProof="0">
                <a:latin typeface="Bookman Old Style" panose="02050604050505020204" pitchFamily="18" charset="0"/>
              </a:rPr>
              <a:t> </a:t>
            </a:r>
            <a:r>
              <a:rPr lang="en-GB" noProof="0" err="1">
                <a:latin typeface="Bookman Old Style" panose="02050604050505020204" pitchFamily="18" charset="0"/>
              </a:rPr>
              <a:t>Sommarskog</a:t>
            </a:r>
            <a:endParaRPr lang="en-GB" noProof="0">
              <a:latin typeface="Bookman Old Style" panose="020506040505050202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747157" y="1675741"/>
            <a:ext cx="9046029" cy="504000"/>
          </a:xfr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anchor="ctr" anchorCtr="1">
            <a:noAutofit/>
          </a:bodyPr>
          <a:lstStyle/>
          <a:p>
            <a:pPr marL="0" indent="0">
              <a:buNone/>
            </a:pPr>
            <a:r>
              <a:rPr lang="en-GB" sz="3200">
                <a:latin typeface="Bookman Old Style" panose="02050604050505020204" pitchFamily="18" charset="0"/>
              </a:rPr>
              <a:t>Independent consultant based in Stockholm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85275" y="2854454"/>
            <a:ext cx="6169793" cy="504000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wrap="square" rtlCol="0" anchor="ctr" anchorCtr="1">
            <a:noAutofit/>
          </a:bodyPr>
          <a:lstStyle/>
          <a:p>
            <a:r>
              <a:rPr lang="en-GB" sz="3200">
                <a:latin typeface="Bookman Old Style" panose="02050604050505020204" pitchFamily="18" charset="0"/>
              </a:rPr>
              <a:t>SQL Server MVP since 2001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88228" y="5292656"/>
            <a:ext cx="4963886" cy="584775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wrap="square" rtlCol="0" anchor="ctr" anchorCtr="1">
            <a:spAutoFit/>
          </a:bodyPr>
          <a:lstStyle/>
          <a:p>
            <a:r>
              <a:rPr lang="en-GB" sz="3200">
                <a:latin typeface="Bookman Old Style" panose="02050604050505020204" pitchFamily="18" charset="0"/>
              </a:rPr>
              <a:t>esquel@sommarskog.se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24893" y="4033167"/>
            <a:ext cx="6090557" cy="584775"/>
          </a:xfrm>
          <a:prstGeom prst="rect">
            <a:avLst/>
          </a:prstGeom>
          <a:solidFill>
            <a:schemeClr val="accent6">
              <a:lumMod val="40000"/>
              <a:lumOff val="60000"/>
              <a:alpha val="40000"/>
            </a:schemeClr>
          </a:solidFill>
        </p:spPr>
        <p:txBody>
          <a:bodyPr wrap="square" rtlCol="0" anchor="ctr" anchorCtr="1">
            <a:spAutoFit/>
          </a:bodyPr>
          <a:lstStyle/>
          <a:p>
            <a:r>
              <a:rPr lang="en-GB" sz="3200">
                <a:latin typeface="Bookman Old Style" panose="02050604050505020204" pitchFamily="18" charset="0"/>
              </a:rPr>
              <a:t>http://www.sommarskog.se</a:t>
            </a:r>
          </a:p>
        </p:txBody>
      </p:sp>
    </p:spTree>
    <p:extLst>
      <p:ext uri="{BB962C8B-B14F-4D97-AF65-F5344CB8AC3E}">
        <p14:creationId xmlns:p14="http://schemas.microsoft.com/office/powerpoint/2010/main" val="185199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Natively Compiled Procedures, cont’d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/>
              <a:t>Procedure == Transaction.</a:t>
            </a:r>
          </a:p>
          <a:p>
            <a:r>
              <a:rPr lang="sv-SE"/>
              <a:t>Only need TRY-CATCH for anticipated errors. </a:t>
            </a:r>
          </a:p>
          <a:p>
            <a:r>
              <a:rPr lang="sv-SE"/>
              <a:t>BEGIN/COMMIT/ROLLBACK TRAN not permitted.</a:t>
            </a:r>
          </a:p>
          <a:p>
            <a:r>
              <a:rPr lang="sv-SE"/>
              <a:t>A nested SP call defines an implicit savepoint.</a:t>
            </a:r>
          </a:p>
          <a:p>
            <a:r>
              <a:rPr lang="sv-SE"/>
              <a:t>An uncaught error aborts the procedure and rolls back to the savepoint.</a:t>
            </a:r>
          </a:p>
          <a:p>
            <a:r>
              <a:rPr lang="sv-SE"/>
              <a:t>Transactions only doomed for a reason – concurrency and resource errors. XACT_ABORT has no effect.</a:t>
            </a:r>
          </a:p>
          <a:p>
            <a:r>
              <a:rPr lang="sv-SE"/>
              <a:t>In short: how error handling should be!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919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Summary – Aims and Means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v-SE" b="1"/>
              <a:t>Always communicate unexpected errors – don’t lure users to think they see correct data.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Re-raise the error!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Get all result sets!</a:t>
            </a:r>
          </a:p>
          <a:p>
            <a:r>
              <a:rPr lang="sv-SE" b="1"/>
              <a:t>Always abort execution on unexpected errors – don’t persist incorrect data.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SET XACT_ABORT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IF @@trancount &gt; 0 ROLLBACK TRANSACTION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Re-raise the error!</a:t>
            </a:r>
          </a:p>
        </p:txBody>
      </p:sp>
    </p:spTree>
    <p:extLst>
      <p:ext uri="{BB962C8B-B14F-4D97-AF65-F5344CB8AC3E}">
        <p14:creationId xmlns:p14="http://schemas.microsoft.com/office/powerpoint/2010/main" val="4465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Summary – Aims and Means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 b="1"/>
              <a:t>Prevent orphaned transactions.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SET XACT_ABORT 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IF @@trancount &gt; 0 ROLLBACK TRANSACTION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Also in client code!!</a:t>
            </a:r>
          </a:p>
          <a:p>
            <a:r>
              <a:rPr lang="sv-SE" b="1"/>
              <a:t>Don’t lose the original error message – without it troubleshooting is very difficult.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Keep things simple.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Watch out for the semicolon trap!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71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That’s All Folks!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Erland Sommarskog</a:t>
            </a:r>
          </a:p>
          <a:p>
            <a:r>
              <a:rPr lang="sv-SE">
                <a:hlinkClick r:id="rId3"/>
              </a:rPr>
              <a:t>esquel@sommarskog.se</a:t>
            </a:r>
            <a:endParaRPr lang="sv-SE"/>
          </a:p>
          <a:p>
            <a:endParaRPr lang="sv-SE"/>
          </a:p>
          <a:p>
            <a:r>
              <a:rPr lang="sv-SE"/>
              <a:t>Slides and scripts on </a:t>
            </a:r>
            <a:r>
              <a:rPr lang="sv-SE">
                <a:hlinkClick r:id="rId4"/>
              </a:rPr>
              <a:t>http://www.sommarskog.se/present</a:t>
            </a:r>
            <a:endParaRPr lang="sv-SE"/>
          </a:p>
          <a:p>
            <a:endParaRPr lang="sv-SE"/>
          </a:p>
          <a:p>
            <a:r>
              <a:rPr lang="sv-SE"/>
              <a:t>Three parts and three appendixes? Start here:</a:t>
            </a:r>
          </a:p>
          <a:p>
            <a:r>
              <a:rPr lang="sv-SE" sz="2800">
                <a:hlinkClick r:id="rId5"/>
              </a:rPr>
              <a:t>http://www.sommarskog.se/error_handling/Part1.html</a:t>
            </a:r>
            <a:endParaRPr lang="sv-SE" sz="2800"/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2284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Agenda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>
            <a:normAutofit fontScale="92500"/>
          </a:bodyPr>
          <a:lstStyle/>
          <a:p>
            <a:r>
              <a:rPr lang="sv-SE"/>
              <a:t>Focus: How to handle </a:t>
            </a:r>
            <a:r>
              <a:rPr lang="sv-SE" u="sng"/>
              <a:t>unexpected</a:t>
            </a:r>
            <a:r>
              <a:rPr lang="sv-SE"/>
              <a:t> errors.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What action does SQL Server take in case of error?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SET XACT_ABORT ON.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TRY-CATCH.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How to write CATCH blocks.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Client-Side Error Handling.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How to handle nested procedures and transactions.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A quick look at natively compiled stored procedures.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414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7850"/>
            <a:ext cx="10515600" cy="4351338"/>
          </a:xfrm>
        </p:spPr>
        <p:txBody>
          <a:bodyPr/>
          <a:lstStyle/>
          <a:p>
            <a:r>
              <a:rPr lang="sv-SE"/>
              <a:t>Default (when XACT_ABORT OFF)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Roll back statement and continue on next.</a:t>
            </a:r>
          </a:p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29987" y="1517165"/>
            <a:ext cx="1195387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>
                <a:hlinkClick r:id="rId3" action="ppaction://hlinkfile"/>
              </a:rPr>
              <a:t>PlainTest.sql</a:t>
            </a:r>
            <a:endParaRPr lang="en-US" sz="12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What Actions Can SQL Server Take?</a:t>
            </a:r>
            <a:endParaRPr lang="en-US"/>
          </a:p>
        </p:txBody>
      </p:sp>
      <p:sp>
        <p:nvSpPr>
          <p:cNvPr id="6" name="Speech Bubble: Oval 5"/>
          <p:cNvSpPr/>
          <p:nvPr/>
        </p:nvSpPr>
        <p:spPr>
          <a:xfrm>
            <a:off x="8237220" y="365125"/>
            <a:ext cx="3743325" cy="1482725"/>
          </a:xfrm>
          <a:prstGeom prst="wedgeEllipseCallout">
            <a:avLst>
              <a:gd name="adj1" fmla="val -146998"/>
              <a:gd name="adj2" fmla="val 1023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Internal SQL Server Errors</a:t>
            </a:r>
            <a:endParaRPr lang="en-US" sz="2800"/>
          </a:p>
        </p:txBody>
      </p:sp>
      <p:sp>
        <p:nvSpPr>
          <p:cNvPr id="7" name="Speech Bubble: Oval 6"/>
          <p:cNvSpPr/>
          <p:nvPr/>
        </p:nvSpPr>
        <p:spPr>
          <a:xfrm>
            <a:off x="8237219" y="2163445"/>
            <a:ext cx="3743325" cy="1482725"/>
          </a:xfrm>
          <a:prstGeom prst="wedgeEllipseCallout">
            <a:avLst>
              <a:gd name="adj1" fmla="val -146998"/>
              <a:gd name="adj2" fmla="val 1023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Compilation errors at run-time</a:t>
            </a:r>
            <a:endParaRPr lang="en-US" sz="2800"/>
          </a:p>
        </p:txBody>
      </p:sp>
      <p:sp>
        <p:nvSpPr>
          <p:cNvPr id="10" name="Speech Bubble: Oval 9"/>
          <p:cNvSpPr/>
          <p:nvPr/>
        </p:nvSpPr>
        <p:spPr>
          <a:xfrm>
            <a:off x="7497127" y="5027214"/>
            <a:ext cx="4483417" cy="1300957"/>
          </a:xfrm>
          <a:prstGeom prst="wedgeEllipseCallout">
            <a:avLst>
              <a:gd name="adj1" fmla="val -152734"/>
              <a:gd name="adj2" fmla="val -43734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Many user errors willy-nilly</a:t>
            </a:r>
            <a:endParaRPr lang="en-US" sz="2800"/>
          </a:p>
        </p:txBody>
      </p:sp>
      <p:sp>
        <p:nvSpPr>
          <p:cNvPr id="8" name="Speech Bubble: Oval 7"/>
          <p:cNvSpPr/>
          <p:nvPr/>
        </p:nvSpPr>
        <p:spPr>
          <a:xfrm>
            <a:off x="8237219" y="1422082"/>
            <a:ext cx="3743325" cy="1482725"/>
          </a:xfrm>
          <a:prstGeom prst="wedgeEllipseCallout">
            <a:avLst>
              <a:gd name="adj1" fmla="val -146998"/>
              <a:gd name="adj2" fmla="val 1023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Appeared first in SQL 2012</a:t>
            </a:r>
            <a:endParaRPr lang="en-US" sz="2800"/>
          </a:p>
        </p:txBody>
      </p:sp>
      <p:sp>
        <p:nvSpPr>
          <p:cNvPr id="9" name="Speech Bubble: Oval 8"/>
          <p:cNvSpPr/>
          <p:nvPr/>
        </p:nvSpPr>
        <p:spPr>
          <a:xfrm>
            <a:off x="7505698" y="1564998"/>
            <a:ext cx="4474846" cy="1178639"/>
          </a:xfrm>
          <a:prstGeom prst="wedgeEllipseCallout">
            <a:avLst>
              <a:gd name="adj1" fmla="val -139708"/>
              <a:gd name="adj2" fmla="val 81659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Many user errors willy-nilly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38691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12" grpId="0" animBg="1"/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What Actions Can SQL Server Take?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SET XACT_ABORT ON changes this: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Close the connection.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Abort the batch and roll back transaction.</a:t>
            </a:r>
          </a:p>
          <a:p>
            <a:pPr marL="514350" indent="-514350">
              <a:buFont typeface="+mj-lt"/>
              <a:buAutoNum type="arabicPeriod"/>
            </a:pPr>
            <a:r>
              <a:rPr lang="sv-SE" strike="dblStrike">
                <a:solidFill>
                  <a:schemeClr val="bg1">
                    <a:lumMod val="50000"/>
                  </a:schemeClr>
                </a:solidFill>
              </a:rPr>
              <a:t>Abort the batch without rolling back.</a:t>
            </a:r>
          </a:p>
          <a:p>
            <a:pPr marL="514350" indent="-514350">
              <a:buFont typeface="+mj-lt"/>
              <a:buAutoNum type="arabicPeriod"/>
            </a:pPr>
            <a:r>
              <a:rPr lang="sv-SE" strike="dblStrike">
                <a:solidFill>
                  <a:schemeClr val="bg1">
                    <a:lumMod val="50000"/>
                  </a:schemeClr>
                </a:solidFill>
              </a:rPr>
              <a:t>Abort the scope and continue in caller.</a:t>
            </a:r>
          </a:p>
          <a:p>
            <a:pPr marL="514350" indent="-514350">
              <a:buFont typeface="+mj-lt"/>
              <a:buAutoNum type="arabicPeriod"/>
            </a:pPr>
            <a:r>
              <a:rPr lang="sv-SE" strike="dblStrike">
                <a:solidFill>
                  <a:schemeClr val="bg1">
                    <a:lumMod val="50000"/>
                  </a:schemeClr>
                </a:solidFill>
              </a:rPr>
              <a:t>Roll back statement and continue on next.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Ignores XACT_ABORT ON.</a:t>
            </a:r>
          </a:p>
        </p:txBody>
      </p:sp>
      <p:sp>
        <p:nvSpPr>
          <p:cNvPr id="4" name="Speech Bubble: Oval 3"/>
          <p:cNvSpPr/>
          <p:nvPr/>
        </p:nvSpPr>
        <p:spPr>
          <a:xfrm>
            <a:off x="8204358" y="2864286"/>
            <a:ext cx="3743325" cy="2318465"/>
          </a:xfrm>
          <a:prstGeom prst="wedgeEllipseCallout">
            <a:avLst>
              <a:gd name="adj1" fmla="val -151069"/>
              <a:gd name="adj2" fmla="val 53031"/>
            </a:avLst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sz="2800"/>
              <a:t>RAISERROR, </a:t>
            </a:r>
            <a:br>
              <a:rPr lang="sv-SE" sz="2800"/>
            </a:br>
            <a:r>
              <a:rPr lang="sv-SE" sz="2800"/>
              <a:t>Error 266,</a:t>
            </a:r>
          </a:p>
          <a:p>
            <a:pPr algn="ctr"/>
            <a:r>
              <a:rPr lang="sv-SE" sz="2800"/>
              <a:t>syntax errors.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75876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Attention Signals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/>
              <a:t>Tells SQL Server to abandon execution.</a:t>
            </a:r>
          </a:p>
          <a:p>
            <a:endParaRPr lang="sv-SE" sz="1900"/>
          </a:p>
          <a:p>
            <a:r>
              <a:rPr lang="sv-SE"/>
              <a:t>Occurs with the client-side error ”Timeout expired”.</a:t>
            </a:r>
          </a:p>
          <a:p>
            <a:endParaRPr lang="sv-SE" sz="1900"/>
          </a:p>
          <a:p>
            <a:r>
              <a:rPr lang="sv-SE"/>
              <a:t>Also generated by the red button in SSMS.</a:t>
            </a:r>
          </a:p>
          <a:p>
            <a:endParaRPr lang="sv-SE" sz="1900"/>
          </a:p>
          <a:p>
            <a:r>
              <a:rPr lang="sv-SE"/>
              <a:t>Statement is always rolled back.</a:t>
            </a:r>
          </a:p>
          <a:p>
            <a:endParaRPr lang="sv-SE" sz="1800"/>
          </a:p>
          <a:p>
            <a:r>
              <a:rPr lang="sv-SE"/>
              <a:t>Transaction rolled back </a:t>
            </a:r>
            <a:r>
              <a:rPr lang="sv-SE" b="1"/>
              <a:t>only </a:t>
            </a:r>
            <a:r>
              <a:rPr lang="sv-SE"/>
              <a:t>if XACT_ABORT is </a:t>
            </a:r>
            <a:r>
              <a:rPr lang="sv-SE" b="1"/>
              <a:t>on</a:t>
            </a:r>
            <a:r>
              <a:rPr lang="sv-SE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3273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Recommendation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/>
              <a:t>Always have this statement on top of your stored procedures:</a:t>
            </a:r>
          </a:p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XACT_ABORT</a:t>
            </a:r>
            <a:r>
              <a:rPr lang="en-US">
                <a:solidFill>
                  <a:srgbClr val="808080"/>
                </a:solidFill>
                <a:latin typeface="Consolas" panose="020B0609020204030204" pitchFamily="49" charset="0"/>
              </a:rPr>
              <a:t>,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NOCOUNT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ON</a:t>
            </a:r>
            <a:endParaRPr lang="sv-SE"/>
          </a:p>
          <a:p>
            <a:r>
              <a:rPr lang="sv-SE"/>
              <a:t>More consistent error behaviour.</a:t>
            </a:r>
          </a:p>
          <a:p>
            <a:r>
              <a:rPr lang="sv-SE"/>
              <a:t>Reduces the risk for orphaned transactions. </a:t>
            </a:r>
          </a:p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60296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Takeaway So Far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v-SE"/>
              <a:t>You cannot rely on that you will be able to continue execution on error.</a:t>
            </a:r>
          </a:p>
          <a:p>
            <a:endParaRPr lang="sv-SE"/>
          </a:p>
          <a:p>
            <a:r>
              <a:rPr lang="sv-SE"/>
              <a:t>You cannot rely on that execution will be aborted.</a:t>
            </a:r>
          </a:p>
          <a:p>
            <a:endParaRPr lang="sv-SE"/>
          </a:p>
          <a:p>
            <a:r>
              <a:rPr lang="sv-SE"/>
              <a:t>Therefore: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Keep it simple.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sv-SE"/>
              <a:t>Use TRY-CATCH.</a:t>
            </a:r>
          </a:p>
        </p:txBody>
      </p:sp>
    </p:spTree>
    <p:extLst>
      <p:ext uri="{BB962C8B-B14F-4D97-AF65-F5344CB8AC3E}">
        <p14:creationId xmlns:p14="http://schemas.microsoft.com/office/powerpoint/2010/main" val="95091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TRY-CATCH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sv-SE" sz="3500"/>
              <a:t>Error in TRY block transfers execution to CATCH block.</a:t>
            </a:r>
          </a:p>
          <a:p>
            <a:r>
              <a:rPr lang="sv-SE" sz="3500"/>
              <a:t>Transaction may be </a:t>
            </a:r>
            <a:r>
              <a:rPr lang="sv-SE" sz="3500" i="1"/>
              <a:t>doomed</a:t>
            </a:r>
            <a:r>
              <a:rPr lang="sv-SE" sz="3500"/>
              <a:t> – must be rolled back.</a:t>
            </a:r>
          </a:p>
          <a:p>
            <a:r>
              <a:rPr lang="sv-SE" sz="3500"/>
              <a:t>Errors that roll back transaction =&gt; Dooming errors.</a:t>
            </a:r>
          </a:p>
          <a:p>
            <a:r>
              <a:rPr lang="sv-SE" sz="3500"/>
              <a:t>Perfectly reasonable for deadlock, resource errors. Less so for conversion errors.</a:t>
            </a:r>
          </a:p>
          <a:p>
            <a:r>
              <a:rPr lang="sv-SE" sz="3500"/>
              <a:t>Transaction </a:t>
            </a:r>
            <a:r>
              <a:rPr lang="sv-SE" sz="3500" u="sng"/>
              <a:t>always</a:t>
            </a:r>
            <a:r>
              <a:rPr lang="sv-SE" sz="3500"/>
              <a:t> doomed with XACT_ABORT ON.</a:t>
            </a:r>
          </a:p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088880" y="2286953"/>
            <a:ext cx="1264920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sv-SE" sz="1200">
                <a:hlinkClick r:id="rId3" action="ppaction://hlinkfile"/>
              </a:rPr>
              <a:t>TryCatch.sql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40679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Bookman Old Style"/>
        <a:ea typeface=""/>
        <a:cs typeface=""/>
      </a:majorFont>
      <a:minorFont>
        <a:latin typeface="Bookman Old Sty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37379</TotalTime>
  <Words>1114</Words>
  <Application>Microsoft Office PowerPoint</Application>
  <PresentationFormat>Widescreen</PresentationFormat>
  <Paragraphs>217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Arial</vt:lpstr>
      <vt:lpstr>Bookman Old Style</vt:lpstr>
      <vt:lpstr>Calibri</vt:lpstr>
      <vt:lpstr>Consolas</vt:lpstr>
      <vt:lpstr>Trebuchet MS</vt:lpstr>
      <vt:lpstr>Wingdings 3</vt:lpstr>
      <vt:lpstr>Office Theme</vt:lpstr>
      <vt:lpstr>Facet</vt:lpstr>
      <vt:lpstr>PowerPoint Presentation</vt:lpstr>
      <vt:lpstr>Erland Sommarskog</vt:lpstr>
      <vt:lpstr>Agenda</vt:lpstr>
      <vt:lpstr>What Actions Can SQL Server Take?</vt:lpstr>
      <vt:lpstr>What Actions Can SQL Server Take?</vt:lpstr>
      <vt:lpstr>Attention Signals</vt:lpstr>
      <vt:lpstr>Recommendation</vt:lpstr>
      <vt:lpstr>Takeaway So Far</vt:lpstr>
      <vt:lpstr>TRY-CATCH</vt:lpstr>
      <vt:lpstr>Not All Errors Are Catchable</vt:lpstr>
      <vt:lpstr>CATCH Block Recipe</vt:lpstr>
      <vt:lpstr>Roll Back Open Transactions</vt:lpstr>
      <vt:lpstr>Re-raising the Error</vt:lpstr>
      <vt:lpstr>Client-side Error Handling</vt:lpstr>
      <vt:lpstr>”Nested” Transactions</vt:lpstr>
      <vt:lpstr>Nested Procedures</vt:lpstr>
      <vt:lpstr>Savepoints to the Rescue?</vt:lpstr>
      <vt:lpstr>Savepoints are Useless</vt:lpstr>
      <vt:lpstr>Natively Compiled Procedures</vt:lpstr>
      <vt:lpstr>Natively Compiled Procedures, cont’d</vt:lpstr>
      <vt:lpstr>Summary – Aims and Means</vt:lpstr>
      <vt:lpstr>Summary – Aims and Means</vt:lpstr>
      <vt:lpstr>That’s All Folks!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When Things to Wrong – Error Handling in SQL Server</dc:title>
  <dc:creator>sommar</dc:creator>
  <cp:lastModifiedBy>sommar</cp:lastModifiedBy>
  <cp:revision>130</cp:revision>
  <dcterms:created xsi:type="dcterms:W3CDTF">2017-03-11T22:03:06Z</dcterms:created>
  <dcterms:modified xsi:type="dcterms:W3CDTF">2018-06-07T22:06:58Z</dcterms:modified>
</cp:coreProperties>
</file>